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2AFF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17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dtplandienst.at/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tritthart@boku.ac.at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kurt.glock@boku.ac.a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295400"/>
          </a:xfrm>
        </p:spPr>
        <p:txBody>
          <a:bodyPr>
            <a:normAutofit fontScale="92500" lnSpcReduction="20000"/>
          </a:bodyPr>
          <a:lstStyle/>
          <a:p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WP1.2 –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Survey of established practices in EU countries for NDRM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Austria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 Kurt Glock</a:t>
            </a:r>
            <a:endParaRPr lang="sr-Latn-BA" sz="1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Natural Resources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Life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Sciences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BOKU, Vienna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500" dirty="0">
                <a:solidFill>
                  <a:srgbClr val="002060"/>
                </a:solidFill>
                <a:latin typeface="Book Antiqua" panose="02040602050305030304" pitchFamily="18" charset="0"/>
              </a:rPr>
              <a:t>Workshop </a:t>
            </a:r>
            <a:r>
              <a:rPr lang="en-GB" sz="1500" dirty="0">
                <a:solidFill>
                  <a:srgbClr val="002060"/>
                </a:solidFill>
                <a:latin typeface="Book Antiqua" panose="02040602050305030304" pitchFamily="18" charset="0"/>
              </a:rPr>
              <a:t>Workshop on master curricula </a:t>
            </a:r>
            <a:br>
              <a:rPr lang="en-GB" sz="15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sz="1500" dirty="0">
                <a:solidFill>
                  <a:srgbClr val="002060"/>
                </a:solidFill>
                <a:latin typeface="Book Antiqua" panose="02040602050305030304" pitchFamily="18" charset="0"/>
              </a:rPr>
              <a:t>best practices in EU partners </a:t>
            </a:r>
          </a:p>
          <a:p>
            <a:r>
              <a:rPr lang="de-AT" sz="1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6</a:t>
            </a:r>
            <a:r>
              <a:rPr lang="de-AT" sz="1500" baseline="30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de-AT" sz="1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500" dirty="0">
                <a:solidFill>
                  <a:srgbClr val="002060"/>
                </a:solidFill>
                <a:latin typeface="Book Antiqua" panose="02040602050305030304" pitchFamily="18" charset="0"/>
              </a:rPr>
              <a:t>April 2017</a:t>
            </a:r>
            <a:endParaRPr lang="bs-Latn-BA" sz="15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 descr="BOKU_IWHW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352" b="35258"/>
          <a:stretch>
            <a:fillRect/>
          </a:stretch>
        </p:blipFill>
        <p:spPr bwMode="auto">
          <a:xfrm>
            <a:off x="3929289" y="3657600"/>
            <a:ext cx="1328511" cy="13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eu_flag_co_funded_pos_[rgb]_rig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responsible institutes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90125" y="1562370"/>
            <a:ext cx="6307432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Integrated natural hazard management</a:t>
            </a:r>
            <a:br>
              <a:rPr lang="en-GB" sz="2000" b="1" dirty="0" smtClean="0"/>
            </a:br>
            <a:endParaRPr lang="en-GB" sz="900" dirty="0" smtClean="0"/>
          </a:p>
          <a:p>
            <a:pPr>
              <a:lnSpc>
                <a:spcPct val="120000"/>
              </a:lnSpc>
            </a:pPr>
            <a:r>
              <a:rPr lang="en-GB" sz="2000" dirty="0" smtClean="0"/>
              <a:t>Balancing act between </a:t>
            </a:r>
            <a:r>
              <a:rPr lang="en-GB" sz="2000" b="1" i="1" dirty="0" smtClean="0"/>
              <a:t>“central control” </a:t>
            </a:r>
            <a:r>
              <a:rPr lang="en-GB" sz="2000" dirty="0" smtClean="0"/>
              <a:t>and </a:t>
            </a:r>
            <a:r>
              <a:rPr lang="en-GB" sz="2000" b="1" i="1" dirty="0" smtClean="0"/>
              <a:t>“local action”</a:t>
            </a:r>
          </a:p>
          <a:p>
            <a:pPr>
              <a:lnSpc>
                <a:spcPct val="120000"/>
              </a:lnSpc>
            </a:pPr>
            <a:endParaRPr lang="en-GB" sz="2000" dirty="0" smtClean="0"/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Regional presence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Immediate availability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Coordinated action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grpSp>
        <p:nvGrpSpPr>
          <p:cNvPr id="14" name="Gruppieren 13"/>
          <p:cNvGrpSpPr/>
          <p:nvPr/>
        </p:nvGrpSpPr>
        <p:grpSpPr>
          <a:xfrm>
            <a:off x="3334731" y="2819400"/>
            <a:ext cx="4445083" cy="3276600"/>
            <a:chOff x="0" y="0"/>
            <a:chExt cx="4896544" cy="3682217"/>
          </a:xfrm>
        </p:grpSpPr>
        <p:sp>
          <p:nvSpPr>
            <p:cNvPr id="15" name="Rechteck 14"/>
            <p:cNvSpPr/>
            <p:nvPr/>
          </p:nvSpPr>
          <p:spPr>
            <a:xfrm>
              <a:off x="0" y="0"/>
              <a:ext cx="4896544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/>
                  <a:ea typeface="Times New Roman"/>
                  <a:cs typeface="Times New Roman"/>
                </a:rPr>
                <a:t>Natural hazards management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 rot="16200000">
              <a:off x="-1130962" y="1944216"/>
              <a:ext cx="2880320" cy="5760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/>
                  <a:ea typeface="Times New Roman"/>
                  <a:cs typeface="Times New Roman"/>
                </a:rPr>
                <a:t>Federal administration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 rot="16200000">
              <a:off x="-432049" y="1954025"/>
              <a:ext cx="2880320" cy="57606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/>
                  <a:ea typeface="Times New Roman"/>
                  <a:cs typeface="Times New Roman"/>
                </a:rPr>
                <a:t>Provincial administration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 rot="16200000">
              <a:off x="288032" y="1941884"/>
              <a:ext cx="2880320" cy="5760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/>
                  <a:ea typeface="Times New Roman"/>
                  <a:cs typeface="Times New Roman"/>
                </a:rPr>
                <a:t>Municipal</a:t>
              </a:r>
              <a:r>
                <a:rPr kumimoji="0" lang="de-A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/>
                  <a:ea typeface="Times New Roman"/>
                  <a:cs typeface="Times New Roman"/>
                </a:rPr>
                <a:t> </a:t>
              </a:r>
              <a:r>
                <a:rPr kumimoji="0" lang="de-A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/>
                  <a:ea typeface="Times New Roman"/>
                  <a:cs typeface="Times New Roman"/>
                </a:rPr>
                <a:t>administration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 rot="16200000">
              <a:off x="1008112" y="1944216"/>
              <a:ext cx="2880320" cy="576064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/>
                  <a:ea typeface="Times New Roman"/>
                  <a:cs typeface="Times New Roman"/>
                </a:rPr>
                <a:t>General public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 rot="16200000">
              <a:off x="1728192" y="1944217"/>
              <a:ext cx="2880320" cy="576064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/>
                  <a:ea typeface="Times New Roman"/>
                  <a:cs typeface="Times New Roman"/>
                </a:rPr>
                <a:t>Insurance companies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 rot="16200000">
              <a:off x="2448272" y="1944217"/>
              <a:ext cx="2880320" cy="576064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/>
                  <a:ea typeface="Times New Roman"/>
                  <a:cs typeface="Times New Roman"/>
                </a:rPr>
                <a:t>Sciences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 rot="16200000">
              <a:off x="3168352" y="1944217"/>
              <a:ext cx="2880320" cy="5760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/>
                  <a:ea typeface="Times New Roman"/>
                  <a:cs typeface="Times New Roman"/>
                </a:rPr>
                <a:t>NGOs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</p:grpSp>
      <p:pic>
        <p:nvPicPr>
          <p:cNvPr id="25" name="Picture 24" descr="eu_flag_co_funded_pos_[rgb]_r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80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responsible institutes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609600" y="1371600"/>
            <a:ext cx="7226465" cy="511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Integrated natural hazard management</a:t>
            </a:r>
            <a:br>
              <a:rPr lang="en-GB" sz="2000" b="1" dirty="0" smtClean="0"/>
            </a:br>
            <a:endParaRPr lang="en-GB" sz="900" dirty="0" smtClean="0"/>
          </a:p>
          <a:p>
            <a:pPr>
              <a:lnSpc>
                <a:spcPct val="120000"/>
              </a:lnSpc>
            </a:pPr>
            <a:r>
              <a:rPr lang="en-GB" sz="2000" i="1" dirty="0" smtClean="0"/>
              <a:t>Public authorities</a:t>
            </a:r>
            <a:endParaRPr lang="en-GB" sz="2000" b="1" i="1" dirty="0" smtClean="0"/>
          </a:p>
          <a:p>
            <a:pPr>
              <a:lnSpc>
                <a:spcPct val="120000"/>
              </a:lnSpc>
            </a:pPr>
            <a:endParaRPr lang="en-GB" sz="800" dirty="0" smtClean="0"/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Federal administration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Prevention measures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Consideration of laws (Water Act, forest law, etc.)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Many different authorities and institutions </a:t>
            </a:r>
            <a:br>
              <a:rPr lang="en-GB" sz="1600" dirty="0"/>
            </a:br>
            <a:r>
              <a:rPr lang="en-GB" sz="1600" dirty="0" smtClean="0"/>
              <a:t>(Railway </a:t>
            </a:r>
            <a:r>
              <a:rPr lang="en-GB" sz="1600" dirty="0"/>
              <a:t>agency, Central Institution for </a:t>
            </a:r>
            <a:r>
              <a:rPr lang="en-GB" sz="1600" dirty="0" smtClean="0"/>
              <a:t>Meteorology </a:t>
            </a:r>
            <a:r>
              <a:rPr lang="en-GB" sz="1600" dirty="0"/>
              <a:t>and Geodynamics, etc.)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Provincial administration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Coping measures </a:t>
            </a:r>
            <a:r>
              <a:rPr lang="en-GB" sz="1600" dirty="0" smtClean="0"/>
              <a:t>embedded </a:t>
            </a:r>
            <a:r>
              <a:rPr lang="en-GB" sz="1600" dirty="0"/>
              <a:t>in provincial laws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Execution of federal laws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Many different authorities and institutions</a:t>
            </a:r>
            <a:br>
              <a:rPr lang="en-GB" sz="1600" dirty="0"/>
            </a:br>
            <a:r>
              <a:rPr lang="en-GB" sz="1600" dirty="0"/>
              <a:t>(Environmental authority, Disaster Control authority, etc.)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Municipal administration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Execution of federal and provincial laws (in the district)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Mayor, Building </a:t>
            </a:r>
            <a:r>
              <a:rPr lang="en-GB" sz="1600" dirty="0" smtClean="0"/>
              <a:t>authority</a:t>
            </a:r>
            <a:endParaRPr lang="en-GB" sz="2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125" y="1627768"/>
            <a:ext cx="1783675" cy="1316464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6530340" y="1898521"/>
            <a:ext cx="1066800" cy="11354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Rechteck 25"/>
          <p:cNvSpPr/>
          <p:nvPr/>
        </p:nvSpPr>
        <p:spPr>
          <a:xfrm>
            <a:off x="5996940" y="1898521"/>
            <a:ext cx="251460" cy="11354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Rechteck 26"/>
          <p:cNvSpPr/>
          <p:nvPr/>
        </p:nvSpPr>
        <p:spPr>
          <a:xfrm>
            <a:off x="6275070" y="1898521"/>
            <a:ext cx="251460" cy="11354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4" name="Picture 13" descr="eu_flag_co_funded_pos_[rgb]_rig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04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responsible institutes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609600" y="1371600"/>
            <a:ext cx="5995296" cy="526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Integrated natural hazard management</a:t>
            </a:r>
            <a:br>
              <a:rPr lang="en-GB" sz="2000" b="1" dirty="0" smtClean="0"/>
            </a:br>
            <a:endParaRPr lang="en-GB" sz="900" dirty="0" smtClean="0"/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General public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Personal provision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Behavioural provision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Self-help in emergency situations</a:t>
            </a:r>
            <a:endParaRPr lang="en-GB" sz="1600" dirty="0"/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Media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Important multipliers of knowledge and information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Dissemination of calls and announcements is foreseen by law</a:t>
            </a:r>
            <a:endParaRPr lang="en-GB" sz="1600" dirty="0"/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Insurance companies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Private insurance </a:t>
            </a:r>
            <a:r>
              <a:rPr lang="en-GB" sz="1600" dirty="0" smtClean="0">
                <a:sym typeface="Wingdings" panose="05000000000000000000" pitchFamily="2" charset="2"/>
              </a:rPr>
              <a:t> Risk transfer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Rarely established </a:t>
            </a:r>
            <a:r>
              <a:rPr lang="en-GB" sz="1600" dirty="0" smtClean="0">
                <a:sym typeface="Wingdings" panose="05000000000000000000" pitchFamily="2" charset="2"/>
              </a:rPr>
              <a:t> Federal disaster funds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(Exceptions: Storm and hail)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Science and standardisation institutes</a:t>
            </a:r>
            <a:endParaRPr lang="en-GB" sz="20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Research issues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Education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Development of guidelines and standards</a:t>
            </a:r>
            <a:endParaRPr lang="en-GB" sz="2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125" y="1627768"/>
            <a:ext cx="1783675" cy="1316464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7307580" y="1898521"/>
            <a:ext cx="281940" cy="11354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/>
          <p:cNvSpPr txBox="1"/>
          <p:nvPr/>
        </p:nvSpPr>
        <p:spPr>
          <a:xfrm>
            <a:off x="5230417" y="4005688"/>
            <a:ext cx="3763851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NGOs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Environmental protection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Research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Austrian Alpine Association, WWF,</a:t>
            </a:r>
            <a:br>
              <a:rPr lang="en-GB" sz="1600" dirty="0" smtClean="0"/>
            </a:br>
            <a:r>
              <a:rPr lang="en-GB" sz="1600" dirty="0" smtClean="0"/>
              <a:t>Greenpeace, etc.</a:t>
            </a:r>
            <a:endParaRPr lang="en-GB" sz="1600" dirty="0"/>
          </a:p>
        </p:txBody>
      </p:sp>
      <p:sp>
        <p:nvSpPr>
          <p:cNvPr id="15" name="Rechteck 14"/>
          <p:cNvSpPr/>
          <p:nvPr/>
        </p:nvSpPr>
        <p:spPr>
          <a:xfrm>
            <a:off x="5463540" y="1898521"/>
            <a:ext cx="1066800" cy="11354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7018020" y="1898521"/>
            <a:ext cx="281940" cy="11354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hteck 16"/>
          <p:cNvSpPr/>
          <p:nvPr/>
        </p:nvSpPr>
        <p:spPr>
          <a:xfrm>
            <a:off x="6758940" y="1898521"/>
            <a:ext cx="281940" cy="11354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8" name="Picture 17" descr="eu_flag_co_funded_pos_[rgb]_rig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13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Assessment of risk management aspects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90125" y="1562370"/>
            <a:ext cx="7053341" cy="393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Advantages</a:t>
            </a:r>
          </a:p>
          <a:p>
            <a:endParaRPr lang="en-GB" sz="900" dirty="0" smtClean="0"/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Integrated natural hazard management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Coping, rebuilding and prevention measures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Comprehensive services for all parties 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Sustainable treatment of natural disasters </a:t>
            </a:r>
            <a:r>
              <a:rPr lang="en-GB" sz="1600" dirty="0">
                <a:sym typeface="Wingdings" panose="05000000000000000000" pitchFamily="2" charset="2"/>
              </a:rPr>
              <a:t> risk </a:t>
            </a:r>
            <a:r>
              <a:rPr lang="en-GB" sz="1600" dirty="0" smtClean="0">
                <a:sym typeface="Wingdings" panose="05000000000000000000" pitchFamily="2" charset="2"/>
              </a:rPr>
              <a:t>circle</a:t>
            </a:r>
            <a:br>
              <a:rPr lang="en-GB" sz="1600" dirty="0" smtClean="0">
                <a:sym typeface="Wingdings" panose="05000000000000000000" pitchFamily="2" charset="2"/>
              </a:rPr>
            </a:br>
            <a:endParaRPr lang="en-GB" sz="1600" dirty="0" smtClean="0">
              <a:sym typeface="Wingdings" panose="05000000000000000000" pitchFamily="2" charset="2"/>
            </a:endParaRP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Emergency services</a:t>
            </a:r>
            <a:endParaRPr lang="en-GB" sz="20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Well organized cooperation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A large number of volunteers (fire brigade, red cross, “Team Austria”, etc.)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Trainings and educational courses are provided</a:t>
            </a:r>
            <a:br>
              <a:rPr lang="en-GB" sz="1600" dirty="0" smtClean="0"/>
            </a:br>
            <a:r>
              <a:rPr lang="en-GB" sz="1600" dirty="0" smtClean="0">
                <a:sym typeface="Wingdings" panose="05000000000000000000" pitchFamily="2" charset="2"/>
              </a:rPr>
              <a:t> Significant decrease of fatalities</a:t>
            </a:r>
            <a:endParaRPr lang="en-GB" sz="1600" dirty="0"/>
          </a:p>
          <a:p>
            <a:pPr lvl="1">
              <a:lnSpc>
                <a:spcPct val="120000"/>
              </a:lnSpc>
            </a:pPr>
            <a:endParaRPr lang="en-GB" sz="1600" dirty="0"/>
          </a:p>
        </p:txBody>
      </p:sp>
      <p:pic>
        <p:nvPicPr>
          <p:cNvPr id="11" name="Picture 10" descr="eu_flag_co_funded_pos_[rgb]_r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5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Assessment of risk management aspects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90125" y="1562370"/>
            <a:ext cx="6824048" cy="452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Disadvantages</a:t>
            </a:r>
          </a:p>
          <a:p>
            <a:endParaRPr lang="en-GB" sz="900" dirty="0" smtClean="0"/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Awareness of land use</a:t>
            </a:r>
            <a:endParaRPr lang="en-GB" sz="20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Buildings in potential vulnerable areas</a:t>
            </a:r>
            <a:br>
              <a:rPr lang="en-GB" sz="1600" dirty="0" smtClean="0"/>
            </a:br>
            <a:r>
              <a:rPr lang="en-GB" sz="1600" dirty="0" smtClean="0">
                <a:sym typeface="Wingdings" panose="05000000000000000000" pitchFamily="2" charset="2"/>
              </a:rPr>
              <a:t> unsustainable land use and land sealing</a:t>
            </a:r>
            <a:br>
              <a:rPr lang="en-GB" sz="1600" dirty="0" smtClean="0">
                <a:sym typeface="Wingdings" panose="05000000000000000000" pitchFamily="2" charset="2"/>
              </a:rPr>
            </a:br>
            <a:r>
              <a:rPr lang="en-GB" sz="1600" dirty="0" smtClean="0">
                <a:sym typeface="Wingdings" panose="05000000000000000000" pitchFamily="2" charset="2"/>
              </a:rPr>
              <a:t/>
            </a:r>
            <a:br>
              <a:rPr lang="en-GB" sz="1600" dirty="0" smtClean="0">
                <a:sym typeface="Wingdings" panose="05000000000000000000" pitchFamily="2" charset="2"/>
              </a:rPr>
            </a:br>
            <a:r>
              <a:rPr lang="en-GB" sz="1600" dirty="0" smtClean="0">
                <a:sym typeface="Wingdings" panose="05000000000000000000" pitchFamily="2" charset="2"/>
              </a:rPr>
              <a:t/>
            </a:r>
            <a:br>
              <a:rPr lang="en-GB" sz="1600" dirty="0" smtClean="0">
                <a:sym typeface="Wingdings" panose="05000000000000000000" pitchFamily="2" charset="2"/>
              </a:rPr>
            </a:br>
            <a:endParaRPr lang="en-GB" sz="1600" dirty="0" smtClean="0">
              <a:sym typeface="Wingdings" panose="05000000000000000000" pitchFamily="2" charset="2"/>
            </a:endParaRP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Organizational structure of natural hazards management</a:t>
            </a:r>
            <a:endParaRPr lang="en-GB" sz="20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A lot of federal, provincial and municipal organizations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Challenging cooperation between these institutes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Examples</a:t>
            </a:r>
            <a:br>
              <a:rPr lang="en-GB" sz="1600" dirty="0" smtClean="0"/>
            </a:br>
            <a:r>
              <a:rPr lang="en-GB" sz="1600" dirty="0" smtClean="0">
                <a:sym typeface="Wingdings" panose="05000000000000000000" pitchFamily="2" charset="2"/>
              </a:rPr>
              <a:t>a) Federal organizations “WLV” (alpine region) and “BWV” (large rivers)</a:t>
            </a:r>
            <a:br>
              <a:rPr lang="en-GB" sz="1600" dirty="0" smtClean="0">
                <a:sym typeface="Wingdings" panose="05000000000000000000" pitchFamily="2" charset="2"/>
              </a:rPr>
            </a:br>
            <a:r>
              <a:rPr lang="en-GB" sz="1600" dirty="0" smtClean="0">
                <a:sym typeface="Wingdings" panose="05000000000000000000" pitchFamily="2" charset="2"/>
              </a:rPr>
              <a:t>b) 9 different provinces with 9 different spatial planning laws</a:t>
            </a:r>
            <a:endParaRPr lang="en-GB" sz="1600" dirty="0"/>
          </a:p>
          <a:p>
            <a:pPr lvl="1">
              <a:lnSpc>
                <a:spcPct val="120000"/>
              </a:lnSpc>
            </a:pPr>
            <a:endParaRPr lang="en-GB" sz="1600" dirty="0"/>
          </a:p>
        </p:txBody>
      </p:sp>
      <p:pic>
        <p:nvPicPr>
          <p:cNvPr id="11" name="Grafi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638823"/>
            <a:ext cx="3480921" cy="2172003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46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Assessment of risk management aspects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90125" y="1562370"/>
            <a:ext cx="6814943" cy="364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Knowledge gaps</a:t>
            </a:r>
          </a:p>
          <a:p>
            <a:endParaRPr lang="en-GB" sz="900" dirty="0" smtClean="0"/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Scientific research</a:t>
            </a:r>
            <a:endParaRPr lang="en-GB" sz="20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Long tradition in data acquisition in Austria (</a:t>
            </a:r>
            <a:r>
              <a:rPr lang="en-GB" sz="1600" dirty="0" smtClean="0">
                <a:sym typeface="Wingdings" panose="05000000000000000000" pitchFamily="2" charset="2"/>
              </a:rPr>
              <a:t> solid base for research)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Expansion of gauges (e.g. permafrost, sediment transport, etc.)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Improvement of existing risk management strategies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>
              <a:sym typeface="Wingdings" panose="05000000000000000000" pitchFamily="2" charset="2"/>
            </a:endParaRP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Public awareness</a:t>
            </a:r>
            <a:endParaRPr lang="en-GB" sz="20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A lack of understanding of natural hazards in Austrian population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Increase of information and participation events to be better prepared </a:t>
            </a:r>
            <a:br>
              <a:rPr lang="en-GB" sz="1600" dirty="0" smtClean="0"/>
            </a:br>
            <a:r>
              <a:rPr lang="en-GB" sz="1600" dirty="0" smtClean="0"/>
              <a:t>in case of natural disasters</a:t>
            </a:r>
            <a:endParaRPr lang="en-GB" sz="1600" dirty="0"/>
          </a:p>
          <a:p>
            <a:pPr lvl="1">
              <a:lnSpc>
                <a:spcPct val="120000"/>
              </a:lnSpc>
            </a:pPr>
            <a:endParaRPr lang="en-GB" sz="1600" dirty="0"/>
          </a:p>
        </p:txBody>
      </p:sp>
      <p:pic>
        <p:nvPicPr>
          <p:cNvPr id="11" name="Picture 10" descr="eu_flag_co_funded_pos_[rgb]_r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81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EU master curricula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1171362" y="1731256"/>
            <a:ext cx="680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In Austria a few master’s degree programmes related to natural disaster risk management are available at different </a:t>
            </a:r>
            <a:r>
              <a:rPr lang="en-GB" sz="2000" dirty="0" smtClean="0"/>
              <a:t>universities.</a:t>
            </a:r>
            <a:endParaRPr lang="en-GB" sz="16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9998780"/>
              </p:ext>
            </p:extLst>
          </p:nvPr>
        </p:nvGraphicFramePr>
        <p:xfrm>
          <a:off x="1447800" y="3124200"/>
          <a:ext cx="6096000" cy="1508760"/>
        </p:xfrm>
        <a:graphic>
          <a:graphicData uri="http://schemas.openxmlformats.org/drawingml/2006/table">
            <a:tbl>
              <a:tblPr firstRow="1" firstCol="1" bandRow="1"/>
              <a:tblGrid>
                <a:gridCol w="2049145"/>
                <a:gridCol w="1170305"/>
                <a:gridCol w="28765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Master´s programme</a:t>
                      </a:r>
                      <a:endParaRPr lang="en-GB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Academic degree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University</a:t>
                      </a:r>
                      <a:endParaRPr lang="en-GB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Alpine Natural Dangers / Watershed Regulation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MSc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University of Natural Resources and Life Sciences, Vienna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Civil Engineering and Water Management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MSc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University of Natural Resources and Life Sciences, Vienna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Geotechnical and Hydraulic Engineering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MSc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Graz University of Technology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Civil Engineering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MSc</a:t>
                      </a:r>
                      <a:endParaRPr lang="en-GB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Vienna University of Technology</a:t>
                      </a:r>
                      <a:endParaRPr lang="en-GB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eu_flag_co_funded_pos_[rgb]_r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7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EU master curricula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590125" y="1562370"/>
            <a:ext cx="7001212" cy="4305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Alpine Natural Dangers / Watershed Regulation </a:t>
            </a:r>
          </a:p>
          <a:p>
            <a:endParaRPr lang="en-GB" sz="900" dirty="0" smtClean="0"/>
          </a:p>
          <a:p>
            <a:pPr>
              <a:lnSpc>
                <a:spcPct val="120000"/>
              </a:lnSpc>
            </a:pPr>
            <a:r>
              <a:rPr lang="en-GB" sz="2000" dirty="0" smtClean="0"/>
              <a:t>University of Natural Resources and Life Sciences Vienna, BOKU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Occupational fields</a:t>
            </a:r>
            <a:endParaRPr lang="en-GB" sz="20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Evaluation </a:t>
            </a:r>
            <a:r>
              <a:rPr lang="en-GB" sz="1600" dirty="0">
                <a:sym typeface="Wingdings" panose="05000000000000000000" pitchFamily="2" charset="2"/>
              </a:rPr>
              <a:t>and analysis of hazards and mass movements in alpine regions</a:t>
            </a:r>
            <a:endParaRPr lang="en-GB" sz="1600" dirty="0" smtClean="0">
              <a:sym typeface="Wingdings" panose="05000000000000000000" pitchFamily="2" charset="2"/>
            </a:endParaRP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bs-Latn-BA" sz="1600" dirty="0"/>
              <a:t>Prevention of alpine natural </a:t>
            </a:r>
            <a:r>
              <a:rPr lang="bs-Latn-BA" sz="1600" dirty="0" smtClean="0"/>
              <a:t>hazards</a:t>
            </a:r>
            <a:endParaRPr lang="en-GB" sz="1600" dirty="0" smtClean="0">
              <a:sym typeface="Wingdings" panose="05000000000000000000" pitchFamily="2" charset="2"/>
            </a:endParaRP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bs-Latn-BA" sz="1600" dirty="0"/>
              <a:t>Integrated river basin </a:t>
            </a:r>
            <a:r>
              <a:rPr lang="bs-Latn-BA" sz="1600" dirty="0" smtClean="0"/>
              <a:t>management</a:t>
            </a:r>
            <a:endParaRPr lang="de-AT" sz="1600" dirty="0" smtClean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bs-Latn-BA" sz="1600" dirty="0"/>
              <a:t>Risk </a:t>
            </a:r>
            <a:r>
              <a:rPr lang="bs-Latn-BA" sz="1600" dirty="0" smtClean="0"/>
              <a:t>prevention</a:t>
            </a:r>
            <a:endParaRPr lang="de-AT" sz="1600" dirty="0" smtClean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bs-Latn-BA" sz="1600" dirty="0"/>
              <a:t>Disaster </a:t>
            </a:r>
            <a:r>
              <a:rPr lang="bs-Latn-BA" sz="1600" dirty="0" smtClean="0"/>
              <a:t>management</a:t>
            </a:r>
            <a:endParaRPr lang="en-GB" sz="1600" dirty="0" smtClean="0">
              <a:sym typeface="Wingdings" panose="05000000000000000000" pitchFamily="2" charset="2"/>
            </a:endParaRP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Scope and classification (120 ECTS)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Compulsory </a:t>
            </a:r>
            <a:r>
              <a:rPr lang="en-GB" sz="1600" dirty="0"/>
              <a:t>courses: 22 ECTS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Master </a:t>
            </a:r>
            <a:r>
              <a:rPr lang="en-GB" sz="1600" dirty="0"/>
              <a:t>thesis: 30 ECTS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Elective </a:t>
            </a:r>
            <a:r>
              <a:rPr lang="en-GB" sz="1600" dirty="0"/>
              <a:t>courses: 50 ECTS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Free </a:t>
            </a:r>
            <a:r>
              <a:rPr lang="en-GB" sz="1600" dirty="0"/>
              <a:t>elective courses: 18 </a:t>
            </a:r>
            <a:r>
              <a:rPr lang="en-GB" sz="1600" dirty="0" smtClean="0"/>
              <a:t>ECTS</a:t>
            </a:r>
            <a:endParaRPr lang="en-GB" sz="1600" dirty="0"/>
          </a:p>
        </p:txBody>
      </p:sp>
      <p:pic>
        <p:nvPicPr>
          <p:cNvPr id="13" name="Picture 12" descr="eu_flag_co_funded_pos_[rgb]_r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45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EU master curricula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590125" y="1562370"/>
            <a:ext cx="7786619" cy="460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Civil Engineering and Water Management</a:t>
            </a:r>
          </a:p>
          <a:p>
            <a:endParaRPr lang="en-GB" sz="900" dirty="0" smtClean="0"/>
          </a:p>
          <a:p>
            <a:pPr>
              <a:lnSpc>
                <a:spcPct val="120000"/>
              </a:lnSpc>
            </a:pPr>
            <a:r>
              <a:rPr lang="en-GB" sz="2000" dirty="0" smtClean="0"/>
              <a:t>University of Natural Resources and Life Sciences Vienna, BOKU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Occupational fields</a:t>
            </a:r>
            <a:endParaRPr lang="en-GB" sz="20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Water </a:t>
            </a:r>
            <a:r>
              <a:rPr lang="en-GB" sz="1600" dirty="0">
                <a:sym typeface="Wingdings" panose="05000000000000000000" pitchFamily="2" charset="2"/>
              </a:rPr>
              <a:t>management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Land </a:t>
            </a:r>
            <a:r>
              <a:rPr lang="en-GB" sz="1600" dirty="0">
                <a:sym typeface="Wingdings" panose="05000000000000000000" pitchFamily="2" charset="2"/>
              </a:rPr>
              <a:t>management, construction engineering and management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Traffic </a:t>
            </a:r>
            <a:r>
              <a:rPr lang="en-GB" sz="1600" dirty="0">
                <a:sym typeface="Wingdings" panose="05000000000000000000" pitchFamily="2" charset="2"/>
              </a:rPr>
              <a:t>and infrastructure management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Waste </a:t>
            </a:r>
            <a:r>
              <a:rPr lang="en-GB" sz="1600" dirty="0">
                <a:sym typeface="Wingdings" panose="05000000000000000000" pitchFamily="2" charset="2"/>
              </a:rPr>
              <a:t>management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err="1" smtClean="0">
                <a:sym typeface="Wingdings" panose="05000000000000000000" pitchFamily="2" charset="2"/>
              </a:rPr>
              <a:t>Geoinformation</a:t>
            </a:r>
            <a:endParaRPr lang="en-GB" sz="1600" dirty="0">
              <a:sym typeface="Wingdings" panose="05000000000000000000" pitchFamily="2" charset="2"/>
            </a:endParaRP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Risk </a:t>
            </a:r>
            <a:r>
              <a:rPr lang="en-GB" sz="1600" dirty="0">
                <a:sym typeface="Wingdings" panose="05000000000000000000" pitchFamily="2" charset="2"/>
              </a:rPr>
              <a:t>management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Scope and classification (120 ECTS)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Compulsory </a:t>
            </a:r>
            <a:r>
              <a:rPr lang="en-GB" sz="1600" dirty="0"/>
              <a:t>courses: 29 ECTS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Master </a:t>
            </a:r>
            <a:r>
              <a:rPr lang="en-GB" sz="1600" dirty="0"/>
              <a:t>thesis: 30 ECTS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Elective </a:t>
            </a:r>
            <a:r>
              <a:rPr lang="en-GB" sz="1600" dirty="0"/>
              <a:t>courses: 48 </a:t>
            </a:r>
            <a:r>
              <a:rPr lang="en-GB" sz="1600" dirty="0" smtClean="0"/>
              <a:t>ECTS (incl. subject: Risk Management and Resource Protection)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Free </a:t>
            </a:r>
            <a:r>
              <a:rPr lang="en-GB" sz="1600" dirty="0"/>
              <a:t>elective courses: 13 </a:t>
            </a:r>
            <a:r>
              <a:rPr lang="en-GB" sz="1600" dirty="0" smtClean="0"/>
              <a:t>ECTS</a:t>
            </a:r>
            <a:endParaRPr lang="en-GB" sz="1600" dirty="0"/>
          </a:p>
        </p:txBody>
      </p:sp>
      <p:pic>
        <p:nvPicPr>
          <p:cNvPr id="13" name="Picture 12" descr="eu_flag_co_funded_pos_[rgb]_r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2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EU master curricula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590125" y="1562370"/>
            <a:ext cx="5564921" cy="5007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Geotechnical and Hydraulic Engineering</a:t>
            </a:r>
          </a:p>
          <a:p>
            <a:endParaRPr lang="en-GB" sz="900" dirty="0" smtClean="0"/>
          </a:p>
          <a:p>
            <a:pPr>
              <a:lnSpc>
                <a:spcPct val="120000"/>
              </a:lnSpc>
            </a:pPr>
            <a:r>
              <a:rPr lang="en-GB" sz="2000" dirty="0" smtClean="0"/>
              <a:t>Graz University of Technology, TU Graz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Occupational fields</a:t>
            </a:r>
            <a:endParaRPr lang="en-GB" sz="20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>
                <a:sym typeface="Wingdings" panose="05000000000000000000" pitchFamily="2" charset="2"/>
              </a:rPr>
              <a:t>Geotechnics</a:t>
            </a:r>
            <a:endParaRPr lang="en-GB" sz="1400" dirty="0">
              <a:sym typeface="Wingdings" panose="05000000000000000000" pitchFamily="2" charset="2"/>
            </a:endParaRP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>
                <a:sym typeface="Wingdings" panose="05000000000000000000" pitchFamily="2" charset="2"/>
              </a:rPr>
              <a:t>Soil </a:t>
            </a:r>
            <a:r>
              <a:rPr lang="en-GB" sz="1400" dirty="0">
                <a:sym typeface="Wingdings" panose="05000000000000000000" pitchFamily="2" charset="2"/>
              </a:rPr>
              <a:t>mechanics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>
                <a:sym typeface="Wingdings" panose="05000000000000000000" pitchFamily="2" charset="2"/>
              </a:rPr>
              <a:t>Foundation </a:t>
            </a:r>
            <a:r>
              <a:rPr lang="en-GB" sz="1400" dirty="0">
                <a:sym typeface="Wingdings" panose="05000000000000000000" pitchFamily="2" charset="2"/>
              </a:rPr>
              <a:t>engineering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>
                <a:sym typeface="Wingdings" panose="05000000000000000000" pitchFamily="2" charset="2"/>
              </a:rPr>
              <a:t>Rock </a:t>
            </a:r>
            <a:r>
              <a:rPr lang="en-GB" sz="1400" dirty="0">
                <a:sym typeface="Wingdings" panose="05000000000000000000" pitchFamily="2" charset="2"/>
              </a:rPr>
              <a:t>mechanics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>
                <a:sym typeface="Wingdings" panose="05000000000000000000" pitchFamily="2" charset="2"/>
              </a:rPr>
              <a:t>Tunnelling</a:t>
            </a:r>
            <a:endParaRPr lang="en-GB" sz="1400" dirty="0">
              <a:sym typeface="Wingdings" panose="05000000000000000000" pitchFamily="2" charset="2"/>
            </a:endParaRP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>
                <a:sym typeface="Wingdings" panose="05000000000000000000" pitchFamily="2" charset="2"/>
              </a:rPr>
              <a:t>Hydraulics</a:t>
            </a:r>
            <a:endParaRPr lang="en-GB" sz="1400" dirty="0">
              <a:sym typeface="Wingdings" panose="05000000000000000000" pitchFamily="2" charset="2"/>
            </a:endParaRP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>
                <a:sym typeface="Wingdings" panose="05000000000000000000" pitchFamily="2" charset="2"/>
              </a:rPr>
              <a:t>Hydraulic </a:t>
            </a:r>
            <a:r>
              <a:rPr lang="en-GB" sz="1400" dirty="0">
                <a:sym typeface="Wingdings" panose="05000000000000000000" pitchFamily="2" charset="2"/>
              </a:rPr>
              <a:t>engineering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>
                <a:sym typeface="Wingdings" panose="05000000000000000000" pitchFamily="2" charset="2"/>
              </a:rPr>
              <a:t>Urban </a:t>
            </a:r>
            <a:r>
              <a:rPr lang="en-GB" sz="1400" dirty="0">
                <a:sym typeface="Wingdings" panose="05000000000000000000" pitchFamily="2" charset="2"/>
              </a:rPr>
              <a:t>water management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Scope and classification (120 ECTS)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/>
              <a:t>Compulsory </a:t>
            </a:r>
            <a:r>
              <a:rPr lang="en-GB" sz="1400" dirty="0"/>
              <a:t>courses: 27.5 ECTS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/>
              <a:t>Master </a:t>
            </a:r>
            <a:r>
              <a:rPr lang="en-GB" sz="1400" dirty="0"/>
              <a:t>thesis: 30 ECTS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/>
              <a:t>Elective </a:t>
            </a:r>
            <a:r>
              <a:rPr lang="en-GB" sz="1400" dirty="0"/>
              <a:t>courses: 50.5 </a:t>
            </a:r>
            <a:r>
              <a:rPr lang="en-GB" sz="1400" dirty="0" smtClean="0"/>
              <a:t>ECTS (incl. subject: Hydraulic Engineering)</a:t>
            </a:r>
            <a:endParaRPr lang="en-GB" sz="14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/>
              <a:t>Elective </a:t>
            </a:r>
            <a:r>
              <a:rPr lang="en-GB" sz="1400" dirty="0"/>
              <a:t>courses (soft skills): 6 ECTS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400" dirty="0" smtClean="0"/>
              <a:t>Free </a:t>
            </a:r>
            <a:r>
              <a:rPr lang="en-GB" sz="1400" dirty="0"/>
              <a:t>elective courses: 6 ECTS</a:t>
            </a:r>
          </a:p>
        </p:txBody>
      </p:sp>
      <p:pic>
        <p:nvPicPr>
          <p:cNvPr id="13" name="Picture 12" descr="eu_flag_co_funded_pos_[rgb]_r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14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4434840" y="1451014"/>
            <a:ext cx="456612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dirty="0" smtClean="0"/>
              <a:t>Natural hazards of alpine torrents (debris flows and floods)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dirty="0" smtClean="0"/>
              <a:t>Avalanches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dirty="0" smtClean="0"/>
              <a:t>Mass movements</a:t>
            </a:r>
            <a:endParaRPr lang="en-GB" sz="1400" dirty="0"/>
          </a:p>
        </p:txBody>
      </p:sp>
      <p:pic>
        <p:nvPicPr>
          <p:cNvPr id="18" name="Grafik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9" b="1534"/>
          <a:stretch/>
        </p:blipFill>
        <p:spPr bwMode="auto">
          <a:xfrm>
            <a:off x="4516789" y="3383970"/>
            <a:ext cx="2590371" cy="1332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Identification of natural disasters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00" b="20266"/>
          <a:stretch/>
        </p:blipFill>
        <p:spPr>
          <a:xfrm>
            <a:off x="533400" y="2093416"/>
            <a:ext cx="3314700" cy="1798320"/>
          </a:xfrm>
        </p:spPr>
      </p:pic>
      <p:sp>
        <p:nvSpPr>
          <p:cNvPr id="11" name="Textfeld 10"/>
          <p:cNvSpPr txBox="1"/>
          <p:nvPr/>
        </p:nvSpPr>
        <p:spPr>
          <a:xfrm>
            <a:off x="635845" y="3746956"/>
            <a:ext cx="11929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 smtClean="0">
                <a:hlinkClick r:id="rId6"/>
              </a:rPr>
              <a:t>www.stadtplandienst.at</a:t>
            </a:r>
            <a:endParaRPr lang="de-AT" sz="800" dirty="0"/>
          </a:p>
        </p:txBody>
      </p:sp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4" name="Grafik 1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71" b="6612"/>
          <a:stretch/>
        </p:blipFill>
        <p:spPr bwMode="auto">
          <a:xfrm>
            <a:off x="4497892" y="1716259"/>
            <a:ext cx="2588708" cy="1355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Grafik 1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1"/>
          <a:stretch/>
        </p:blipFill>
        <p:spPr bwMode="auto">
          <a:xfrm>
            <a:off x="4501549" y="5032414"/>
            <a:ext cx="2588708" cy="1596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620605" y="3985260"/>
            <a:ext cx="309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ym typeface="Wingdings" panose="05000000000000000000" pitchFamily="2" charset="2"/>
              </a:rPr>
              <a:t> </a:t>
            </a:r>
            <a:r>
              <a:rPr lang="en-GB" sz="1400" dirty="0" smtClean="0"/>
              <a:t>2/3 of the Austrian territory account </a:t>
            </a:r>
            <a:br>
              <a:rPr lang="en-GB" sz="1400" dirty="0" smtClean="0"/>
            </a:br>
            <a:r>
              <a:rPr lang="en-GB" sz="1400" dirty="0" smtClean="0"/>
              <a:t>     for alpine regions</a:t>
            </a:r>
            <a:endParaRPr lang="en-GB" sz="140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831" y="5017174"/>
            <a:ext cx="2535791" cy="130170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590125" y="4682666"/>
            <a:ext cx="1777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dirty="0" smtClean="0"/>
              <a:t>Floods in large rivers</a:t>
            </a:r>
            <a:endParaRPr lang="en-GB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934200" y="6318880"/>
            <a:ext cx="1075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(</a:t>
            </a:r>
            <a:r>
              <a:rPr lang="en-GB" sz="800" dirty="0" err="1"/>
              <a:t>Interpraevent</a:t>
            </a:r>
            <a:r>
              <a:rPr lang="en-GB" sz="800" dirty="0"/>
              <a:t>, 2009)</a:t>
            </a:r>
            <a:endParaRPr lang="de-AT" sz="800" dirty="0"/>
          </a:p>
        </p:txBody>
      </p:sp>
      <p:sp>
        <p:nvSpPr>
          <p:cNvPr id="21" name="Textfeld 20"/>
          <p:cNvSpPr txBox="1"/>
          <p:nvPr/>
        </p:nvSpPr>
        <p:spPr>
          <a:xfrm>
            <a:off x="6934200" y="4572000"/>
            <a:ext cx="1075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(</a:t>
            </a:r>
            <a:r>
              <a:rPr lang="en-GB" sz="800" dirty="0" err="1"/>
              <a:t>Interpraevent</a:t>
            </a:r>
            <a:r>
              <a:rPr lang="en-GB" sz="800" dirty="0"/>
              <a:t>, 2009)</a:t>
            </a:r>
            <a:endParaRPr lang="de-AT" sz="800" dirty="0"/>
          </a:p>
        </p:txBody>
      </p:sp>
      <p:sp>
        <p:nvSpPr>
          <p:cNvPr id="23" name="Textfeld 22"/>
          <p:cNvSpPr txBox="1"/>
          <p:nvPr/>
        </p:nvSpPr>
        <p:spPr>
          <a:xfrm>
            <a:off x="6934200" y="2832556"/>
            <a:ext cx="1075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(</a:t>
            </a:r>
            <a:r>
              <a:rPr lang="en-GB" sz="800" dirty="0" err="1"/>
              <a:t>Interpraevent</a:t>
            </a:r>
            <a:r>
              <a:rPr lang="en-GB" sz="800" dirty="0"/>
              <a:t>, 2009)</a:t>
            </a:r>
            <a:endParaRPr lang="de-AT" sz="800" dirty="0"/>
          </a:p>
        </p:txBody>
      </p:sp>
      <p:pic>
        <p:nvPicPr>
          <p:cNvPr id="24" name="Picture 23" descr="eu_flag_co_funded_pos_[rgb]_right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EU master curricula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590125" y="1562370"/>
            <a:ext cx="5627951" cy="460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Civil Engineering</a:t>
            </a:r>
          </a:p>
          <a:p>
            <a:endParaRPr lang="en-GB" sz="900" dirty="0" smtClean="0"/>
          </a:p>
          <a:p>
            <a:pPr>
              <a:lnSpc>
                <a:spcPct val="120000"/>
              </a:lnSpc>
            </a:pPr>
            <a:r>
              <a:rPr lang="en-GB" sz="2000" dirty="0" smtClean="0"/>
              <a:t>Vienna University of Technology, TU Wien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Occupational fields</a:t>
            </a:r>
            <a:endParaRPr lang="en-GB" sz="20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Structural </a:t>
            </a:r>
            <a:r>
              <a:rPr lang="en-GB" sz="1600" dirty="0">
                <a:sym typeface="Wingdings" panose="05000000000000000000" pitchFamily="2" charset="2"/>
              </a:rPr>
              <a:t>engineering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Geotechnics</a:t>
            </a:r>
            <a:endParaRPr lang="en-GB" sz="1600" dirty="0">
              <a:sym typeface="Wingdings" panose="05000000000000000000" pitchFamily="2" charset="2"/>
            </a:endParaRP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Construction </a:t>
            </a:r>
            <a:r>
              <a:rPr lang="en-GB" sz="1600" dirty="0">
                <a:sym typeface="Wingdings" panose="05000000000000000000" pitchFamily="2" charset="2"/>
              </a:rPr>
              <a:t>management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Traffic </a:t>
            </a:r>
            <a:r>
              <a:rPr lang="en-GB" sz="1600" dirty="0">
                <a:sym typeface="Wingdings" panose="05000000000000000000" pitchFamily="2" charset="2"/>
              </a:rPr>
              <a:t>and mobility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>
                <a:sym typeface="Wingdings" panose="05000000000000000000" pitchFamily="2" charset="2"/>
              </a:rPr>
              <a:t>Water </a:t>
            </a:r>
            <a:r>
              <a:rPr lang="en-GB" sz="1600" dirty="0">
                <a:sym typeface="Wingdings" panose="05000000000000000000" pitchFamily="2" charset="2"/>
              </a:rPr>
              <a:t>&amp; resources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Scope and classification (120 ECTS)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Compulsory </a:t>
            </a:r>
            <a:r>
              <a:rPr lang="en-GB" sz="1600" dirty="0"/>
              <a:t>courses: 52 </a:t>
            </a:r>
            <a:r>
              <a:rPr lang="en-GB" sz="1600" dirty="0" smtClean="0"/>
              <a:t>ECTS (incl. subject: Geotechnics)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Master </a:t>
            </a:r>
            <a:r>
              <a:rPr lang="en-GB" sz="1600" dirty="0"/>
              <a:t>thesis: 30 ECTS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Elective </a:t>
            </a:r>
            <a:r>
              <a:rPr lang="en-GB" sz="1600" dirty="0"/>
              <a:t>courses: 21 ECTS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Project</a:t>
            </a:r>
            <a:r>
              <a:rPr lang="en-GB" sz="1600" dirty="0"/>
              <a:t>: 8 ECTS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Free </a:t>
            </a:r>
            <a:r>
              <a:rPr lang="en-GB" sz="1600" dirty="0"/>
              <a:t>elective courses (+soft skills): 9 </a:t>
            </a:r>
            <a:r>
              <a:rPr lang="en-GB" sz="1600" dirty="0" smtClean="0"/>
              <a:t>ECTS</a:t>
            </a:r>
            <a:endParaRPr lang="en-GB" sz="1600" dirty="0"/>
          </a:p>
        </p:txBody>
      </p:sp>
      <p:pic>
        <p:nvPicPr>
          <p:cNvPr id="13" name="Picture 12" descr="eu_flag_co_funded_pos_[rgb]_r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21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Contact information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University of Natural Resources and Life Sciences Vienna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(BOKU)</a:t>
            </a:r>
            <a:endParaRPr lang="bs-Latn-BA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bs-Latn-BA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Department of Water, Atmosphere and Environment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(WAU)</a:t>
            </a:r>
          </a:p>
          <a:p>
            <a:pPr marL="0" indent="0">
              <a:buNone/>
            </a:pP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Institute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Water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Management,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Hydrology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Hydraulic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Engineering (IWHW)</a:t>
            </a: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900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Kurt </a:t>
            </a:r>
            <a:r>
              <a:rPr lang="de-AT" sz="19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Glock</a:t>
            </a:r>
          </a:p>
          <a:p>
            <a:pPr marL="0" indent="0">
              <a:buNone/>
            </a:pPr>
            <a:r>
              <a:rPr lang="de-AT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Dipl.-Ing.</a:t>
            </a:r>
          </a:p>
          <a:p>
            <a:pPr marL="0" indent="0">
              <a:buNone/>
            </a:pPr>
            <a:r>
              <a:rPr lang="de-AT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E-mail</a:t>
            </a:r>
            <a:r>
              <a:rPr lang="de-AT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de-AT" sz="1900" dirty="0">
                <a:solidFill>
                  <a:srgbClr val="002060"/>
                </a:solidFill>
                <a:latin typeface="Book Antiqua" panose="02040602050305030304" pitchFamily="18" charset="0"/>
                <a:hlinkClick r:id="rId2"/>
              </a:rPr>
              <a:t>kurt.glock@boku.ac.at</a:t>
            </a:r>
            <a:endParaRPr lang="de-AT" sz="19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Michael Tritthart</a:t>
            </a: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Priv.-</a:t>
            </a:r>
            <a:r>
              <a:rPr lang="de-AT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Doz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 Dipl.-Ing. </a:t>
            </a:r>
            <a:r>
              <a:rPr lang="de-AT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Dr.techn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E-mail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michael.tritthart@boku.ac.at</a:t>
            </a:r>
            <a:endParaRPr lang="de-AT" sz="1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26365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eu_flag_co_funded_pos_[rgb]_righ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08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Identification of natural disasters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90125" y="1562370"/>
            <a:ext cx="296440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Floods in large rivers</a:t>
            </a:r>
          </a:p>
          <a:p>
            <a:endParaRPr lang="en-GB" sz="800" dirty="0"/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dirty="0" smtClean="0"/>
              <a:t>Floods in August 2002</a:t>
            </a:r>
          </a:p>
          <a:p>
            <a:pPr indent="92075"/>
            <a:r>
              <a:rPr lang="en-GB" sz="1200" dirty="0" smtClean="0"/>
              <a:t>Damage losses of around 3.2 billion Euros</a:t>
            </a:r>
          </a:p>
          <a:p>
            <a:pPr indent="92075"/>
            <a:endParaRPr lang="en-GB" sz="1200" dirty="0"/>
          </a:p>
          <a:p>
            <a:pPr indent="92075"/>
            <a:endParaRPr lang="en-GB" sz="1200" dirty="0" smtClean="0"/>
          </a:p>
          <a:p>
            <a:pPr indent="92075"/>
            <a:endParaRPr lang="en-GB" sz="1200" dirty="0"/>
          </a:p>
          <a:p>
            <a:pPr indent="92075"/>
            <a:endParaRPr lang="en-GB" sz="1200" dirty="0" smtClean="0"/>
          </a:p>
          <a:p>
            <a:pPr indent="92075"/>
            <a:endParaRPr lang="en-GB" sz="1200" dirty="0"/>
          </a:p>
          <a:p>
            <a:pPr indent="92075"/>
            <a:endParaRPr lang="en-GB" sz="1200" dirty="0" smtClean="0"/>
          </a:p>
          <a:p>
            <a:pPr indent="92075"/>
            <a:endParaRPr lang="en-GB" sz="1200" dirty="0"/>
          </a:p>
          <a:p>
            <a:pPr indent="92075"/>
            <a:endParaRPr lang="en-GB" sz="1200" dirty="0" smtClean="0"/>
          </a:p>
          <a:p>
            <a:pPr indent="92075"/>
            <a:endParaRPr lang="en-GB" sz="800" dirty="0"/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dirty="0" smtClean="0"/>
              <a:t>Floods </a:t>
            </a:r>
            <a:r>
              <a:rPr lang="en-GB" sz="1400" dirty="0"/>
              <a:t>in </a:t>
            </a:r>
            <a:r>
              <a:rPr lang="en-GB" sz="1400" dirty="0" smtClean="0"/>
              <a:t>June 2013</a:t>
            </a:r>
            <a:endParaRPr lang="en-GB" sz="1400" dirty="0"/>
          </a:p>
          <a:p>
            <a:pPr indent="92075"/>
            <a:r>
              <a:rPr lang="en-GB" sz="1200" dirty="0"/>
              <a:t>Damage losses of around </a:t>
            </a:r>
            <a:r>
              <a:rPr lang="en-GB" sz="1200" dirty="0" smtClean="0"/>
              <a:t>866 million Euros</a:t>
            </a:r>
            <a:endParaRPr lang="en-GB" sz="1200" dirty="0"/>
          </a:p>
          <a:p>
            <a:pPr indent="92075"/>
            <a:endParaRPr lang="en-GB" sz="1200" dirty="0"/>
          </a:p>
        </p:txBody>
      </p:sp>
      <p:pic>
        <p:nvPicPr>
          <p:cNvPr id="21" name="Grafik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447463"/>
            <a:ext cx="2737143" cy="1382857"/>
          </a:xfrm>
          <a:prstGeom prst="rect">
            <a:avLst/>
          </a:prstGeom>
        </p:spPr>
      </p:pic>
      <p:pic>
        <p:nvPicPr>
          <p:cNvPr id="23" name="Grafik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3287" y="2377440"/>
            <a:ext cx="2958465" cy="1452880"/>
          </a:xfrm>
          <a:prstGeom prst="rect">
            <a:avLst/>
          </a:prstGeom>
        </p:spPr>
      </p:pic>
      <p:pic>
        <p:nvPicPr>
          <p:cNvPr id="24" name="Grafik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19" y="4419600"/>
            <a:ext cx="3438442" cy="1960643"/>
          </a:xfrm>
          <a:prstGeom prst="rect">
            <a:avLst/>
          </a:prstGeom>
        </p:spPr>
      </p:pic>
      <p:pic>
        <p:nvPicPr>
          <p:cNvPr id="25" name="Grafik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343163"/>
            <a:ext cx="3048000" cy="203708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635503" y="3612922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(BMLFUW, 2006)</a:t>
            </a:r>
            <a:endParaRPr lang="de-AT" sz="800" dirty="0"/>
          </a:p>
        </p:txBody>
      </p:sp>
      <p:sp>
        <p:nvSpPr>
          <p:cNvPr id="27" name="Textfeld 26"/>
          <p:cNvSpPr txBox="1"/>
          <p:nvPr/>
        </p:nvSpPr>
        <p:spPr>
          <a:xfrm>
            <a:off x="7711440" y="6164799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(BMLFUW, 2015)</a:t>
            </a:r>
            <a:endParaRPr lang="de-AT" sz="800" dirty="0"/>
          </a:p>
        </p:txBody>
      </p:sp>
      <p:pic>
        <p:nvPicPr>
          <p:cNvPr id="16" name="Picture 15" descr="eu_flag_co_funded_pos_[rgb]_righ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60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established risk management strategies 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90125" y="1562370"/>
            <a:ext cx="69972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Development of management strategies</a:t>
            </a:r>
          </a:p>
          <a:p>
            <a:endParaRPr lang="en-GB" sz="800" dirty="0"/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dirty="0" smtClean="0"/>
              <a:t>Middle Ages: Fatalistic attitude </a:t>
            </a:r>
            <a:r>
              <a:rPr lang="en-GB" sz="1400" dirty="0" smtClean="0">
                <a:sym typeface="Wingdings" panose="05000000000000000000" pitchFamily="2" charset="2"/>
              </a:rPr>
              <a:t> exposed to hazards</a:t>
            </a:r>
            <a:br>
              <a:rPr lang="en-GB" sz="1400" dirty="0" smtClean="0">
                <a:sym typeface="Wingdings" panose="05000000000000000000" pitchFamily="2" charset="2"/>
              </a:rPr>
            </a:br>
            <a:r>
              <a:rPr lang="en-GB" sz="1400" dirty="0" smtClean="0">
                <a:sym typeface="Wingdings" panose="05000000000000000000" pitchFamily="2" charset="2"/>
              </a:rPr>
              <a:t>	    </a:t>
            </a:r>
            <a:r>
              <a:rPr lang="en-GB" sz="1400" i="1" dirty="0" smtClean="0">
                <a:sym typeface="Wingdings" panose="05000000000000000000" pitchFamily="2" charset="2"/>
              </a:rPr>
              <a:t>“We have to live with them!”</a:t>
            </a:r>
            <a:endParaRPr lang="en-GB" sz="1400" i="1" dirty="0" smtClean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dirty="0" smtClean="0"/>
              <a:t>19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century: rational ideologies </a:t>
            </a:r>
            <a:r>
              <a:rPr lang="en-GB" sz="1400" dirty="0" smtClean="0">
                <a:sym typeface="Wingdings" panose="05000000000000000000" pitchFamily="2" charset="2"/>
              </a:rPr>
              <a:t> technical, systematic strategies</a:t>
            </a:r>
          </a:p>
          <a:p>
            <a:pPr lvl="2"/>
            <a:r>
              <a:rPr lang="en-GB" sz="1400" dirty="0">
                <a:sym typeface="Wingdings" panose="05000000000000000000" pitchFamily="2" charset="2"/>
              </a:rPr>
              <a:t> </a:t>
            </a:r>
            <a:r>
              <a:rPr lang="en-GB" sz="1400" dirty="0" smtClean="0">
                <a:sym typeface="Wingdings" panose="05000000000000000000" pitchFamily="2" charset="2"/>
              </a:rPr>
              <a:t>   </a:t>
            </a:r>
            <a:r>
              <a:rPr lang="en-GB" sz="1400" i="1" dirty="0" smtClean="0">
                <a:sym typeface="Wingdings" panose="05000000000000000000" pitchFamily="2" charset="2"/>
              </a:rPr>
              <a:t>“We can prevent everything!”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dirty="0" smtClean="0"/>
              <a:t>Since 1980s: integrated natural hazard management </a:t>
            </a:r>
            <a:r>
              <a:rPr lang="en-GB" sz="1400" dirty="0" smtClean="0">
                <a:sym typeface="Wingdings" panose="05000000000000000000" pitchFamily="2" charset="2"/>
              </a:rPr>
              <a:t> risk circle with sustainable measures</a:t>
            </a:r>
            <a:endParaRPr lang="en-GB" sz="1400" dirty="0">
              <a:sym typeface="Wingdings" panose="05000000000000000000" pitchFamily="2" charset="2"/>
            </a:endParaRPr>
          </a:p>
          <a:p>
            <a:pPr lvl="2"/>
            <a:r>
              <a:rPr lang="en-GB" sz="1400" dirty="0">
                <a:sym typeface="Wingdings" panose="05000000000000000000" pitchFamily="2" charset="2"/>
              </a:rPr>
              <a:t>    </a:t>
            </a:r>
            <a:r>
              <a:rPr lang="en-GB" sz="1400" i="1" dirty="0">
                <a:sym typeface="Wingdings" panose="05000000000000000000" pitchFamily="2" charset="2"/>
              </a:rPr>
              <a:t>“We </a:t>
            </a:r>
            <a:r>
              <a:rPr lang="en-GB" sz="1400" i="1" dirty="0" smtClean="0">
                <a:sym typeface="Wingdings" panose="05000000000000000000" pitchFamily="2" charset="2"/>
              </a:rPr>
              <a:t>have to cope natural hazards!”</a:t>
            </a:r>
          </a:p>
          <a:p>
            <a:pPr lvl="2"/>
            <a:r>
              <a:rPr lang="en-GB" sz="1400" i="1" dirty="0">
                <a:sym typeface="Wingdings" panose="05000000000000000000" pitchFamily="2" charset="2"/>
              </a:rPr>
              <a:t> </a:t>
            </a:r>
            <a:r>
              <a:rPr lang="en-GB" sz="1400" i="1" dirty="0" smtClean="0">
                <a:sym typeface="Wingdings" panose="05000000000000000000" pitchFamily="2" charset="2"/>
              </a:rPr>
              <a:t>   “We have to rebuild, if possible!”</a:t>
            </a:r>
          </a:p>
          <a:p>
            <a:pPr lvl="2"/>
            <a:r>
              <a:rPr lang="en-GB" sz="1400" i="1" dirty="0">
                <a:sym typeface="Wingdings" panose="05000000000000000000" pitchFamily="2" charset="2"/>
              </a:rPr>
              <a:t> </a:t>
            </a:r>
            <a:r>
              <a:rPr lang="en-GB" sz="1400" i="1" dirty="0" smtClean="0">
                <a:sym typeface="Wingdings" panose="05000000000000000000" pitchFamily="2" charset="2"/>
              </a:rPr>
              <a:t>   “We have to prevent, if possible!”</a:t>
            </a:r>
            <a:endParaRPr lang="en-GB" sz="1400" i="1" dirty="0"/>
          </a:p>
          <a:p>
            <a:pPr indent="92075"/>
            <a:endParaRPr lang="en-GB" sz="1200" dirty="0"/>
          </a:p>
        </p:txBody>
      </p:sp>
      <p:pic>
        <p:nvPicPr>
          <p:cNvPr id="16" name="Grafik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5848" y="3810000"/>
            <a:ext cx="3361667" cy="2575348"/>
          </a:xfrm>
          <a:prstGeom prst="rect">
            <a:avLst/>
          </a:prstGeom>
        </p:spPr>
      </p:pic>
      <p:pic>
        <p:nvPicPr>
          <p:cNvPr id="11" name="Picture 10" descr="eu_flag_co_funded_pos_[rgb]_rig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13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established risk management strategies 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90125" y="1562370"/>
            <a:ext cx="5090624" cy="404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Integrated natural hazard management</a:t>
            </a:r>
          </a:p>
          <a:p>
            <a:r>
              <a:rPr lang="en-GB" sz="2000" i="1" dirty="0" smtClean="0"/>
              <a:t>Deployment</a:t>
            </a:r>
          </a:p>
          <a:p>
            <a:endParaRPr lang="en-GB" sz="2000" dirty="0" smtClean="0"/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Immediately after the disaster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Urgent measures / Damage mitigation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Responsible authorities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Police, 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Fire brigade 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Red Cross 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Austrian Armed Forces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Voluntary aid organisation “Team </a:t>
            </a:r>
            <a:r>
              <a:rPr lang="en-GB" sz="2000" dirty="0" err="1" smtClean="0"/>
              <a:t>Österreich</a:t>
            </a:r>
            <a:r>
              <a:rPr lang="en-GB" sz="2000" dirty="0" smtClean="0"/>
              <a:t>”</a:t>
            </a:r>
          </a:p>
          <a:p>
            <a:pPr>
              <a:lnSpc>
                <a:spcPct val="120000"/>
              </a:lnSpc>
            </a:pPr>
            <a:r>
              <a:rPr lang="en-GB" sz="2000" dirty="0" smtClean="0"/>
              <a:t>   (Around 50.000 volunteers)</a:t>
            </a:r>
          </a:p>
        </p:txBody>
      </p:sp>
      <p:pic>
        <p:nvPicPr>
          <p:cNvPr id="16" name="Grafik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668779"/>
            <a:ext cx="2017596" cy="154624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989" y="4267200"/>
            <a:ext cx="2397760" cy="159004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867400" y="1447800"/>
            <a:ext cx="1447800" cy="1828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7315200" y="2362200"/>
            <a:ext cx="701040" cy="92902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/>
          <p:cNvSpPr txBox="1"/>
          <p:nvPr/>
        </p:nvSpPr>
        <p:spPr>
          <a:xfrm>
            <a:off x="7367268" y="5872699"/>
            <a:ext cx="7264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(</a:t>
            </a:r>
            <a:r>
              <a:rPr lang="en-GB" sz="800" dirty="0" err="1" smtClean="0"/>
              <a:t>Hitradio</a:t>
            </a:r>
            <a:r>
              <a:rPr lang="en-GB" sz="800" dirty="0" smtClean="0"/>
              <a:t> Ö3)</a:t>
            </a:r>
            <a:endParaRPr lang="de-AT" sz="800" dirty="0"/>
          </a:p>
        </p:txBody>
      </p:sp>
      <p:pic>
        <p:nvPicPr>
          <p:cNvPr id="15" name="Picture 14" descr="eu_flag_co_funded_pos_[rgb]_righ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72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established risk management strategies 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90125" y="1562370"/>
            <a:ext cx="4351512" cy="4869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Integrated natural hazard management</a:t>
            </a:r>
          </a:p>
          <a:p>
            <a:r>
              <a:rPr lang="en-GB" sz="2000" i="1" dirty="0" smtClean="0"/>
              <a:t>Corrective Maintenance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Hours to days after the disaster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Repair of necessary infrastructure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Bridges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Streets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Power and water supply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Telecommunication network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Humanitarian &amp; financial support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Collection of information 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Mapping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Photos</a:t>
            </a:r>
            <a:endParaRPr lang="en-GB" sz="1600" dirty="0"/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Etc.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000" dirty="0" smtClean="0"/>
              <a:t>Responsible authorities </a:t>
            </a:r>
            <a:br>
              <a:rPr lang="en-GB" sz="2000" dirty="0" smtClean="0"/>
            </a:br>
            <a:r>
              <a:rPr lang="en-GB" sz="2000" dirty="0" smtClean="0"/>
              <a:t>similar to </a:t>
            </a:r>
            <a:r>
              <a:rPr lang="en-GB" sz="2000" i="1" dirty="0" smtClean="0"/>
              <a:t>Deployment</a:t>
            </a:r>
          </a:p>
        </p:txBody>
      </p:sp>
      <p:pic>
        <p:nvPicPr>
          <p:cNvPr id="16" name="Grafik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668779"/>
            <a:ext cx="2017596" cy="154624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867400" y="1447800"/>
            <a:ext cx="1391708" cy="1828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7229676" y="1482398"/>
            <a:ext cx="847524" cy="92902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4" name="Grafik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650" y="3962400"/>
            <a:ext cx="2703299" cy="172904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575267" y="5691447"/>
            <a:ext cx="13676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(</a:t>
            </a:r>
            <a:r>
              <a:rPr lang="en-GB" sz="800" dirty="0" err="1" smtClean="0"/>
              <a:t>Bundesheer</a:t>
            </a:r>
            <a:r>
              <a:rPr lang="en-GB" sz="800" dirty="0" smtClean="0"/>
              <a:t> – Moser, 2009)</a:t>
            </a:r>
            <a:endParaRPr lang="de-AT" sz="800" dirty="0"/>
          </a:p>
        </p:txBody>
      </p:sp>
      <p:pic>
        <p:nvPicPr>
          <p:cNvPr id="17" name="Picture 16" descr="eu_flag_co_funded_pos_[rgb]_righ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88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established risk management strategies 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90125" y="1562370"/>
            <a:ext cx="4641784" cy="307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Integrated natural hazard management</a:t>
            </a:r>
          </a:p>
          <a:p>
            <a:r>
              <a:rPr lang="en-GB" sz="2000" i="1" dirty="0" smtClean="0"/>
              <a:t>Reconstruction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Days to months (years) after the disaster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Definitive reconstruction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Buildings 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Streets</a:t>
            </a:r>
          </a:p>
          <a:p>
            <a:pPr marL="715963" lvl="1" indent="-258763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 smtClean="0"/>
              <a:t>Infrastructure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Event analysis – “Lessons learned”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Improvement of strategies and measures</a:t>
            </a:r>
          </a:p>
        </p:txBody>
      </p:sp>
      <p:pic>
        <p:nvPicPr>
          <p:cNvPr id="16" name="Grafik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668779"/>
            <a:ext cx="2017596" cy="154624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867400" y="1447799"/>
            <a:ext cx="762000" cy="176722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6629400" y="1482398"/>
            <a:ext cx="1447800" cy="133700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7" name="Gruppieren 16"/>
          <p:cNvGrpSpPr/>
          <p:nvPr/>
        </p:nvGrpSpPr>
        <p:grpSpPr>
          <a:xfrm>
            <a:off x="5565759" y="3512779"/>
            <a:ext cx="2395437" cy="2514600"/>
            <a:chOff x="3108323" y="2768328"/>
            <a:chExt cx="2962074" cy="300250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659388">
              <a:off x="3108323" y="2847509"/>
              <a:ext cx="2124865" cy="290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976853">
              <a:off x="3581400" y="2768328"/>
              <a:ext cx="2112495" cy="3002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263792">
              <a:off x="3945532" y="2819399"/>
              <a:ext cx="2124865" cy="290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1" name="Picture 20" descr="eu_flag_co_funded_pos_[rgb]_righ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01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established risk management strategies 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90125" y="1562370"/>
            <a:ext cx="435151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Integrated natural hazard management</a:t>
            </a:r>
          </a:p>
          <a:p>
            <a:r>
              <a:rPr lang="en-GB" sz="2000" i="1" dirty="0" smtClean="0"/>
              <a:t>Preventive Measures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(Months) and years after the disaster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Reduction of intensity and frequency</a:t>
            </a:r>
            <a:br>
              <a:rPr lang="en-GB" sz="2000" dirty="0" smtClean="0"/>
            </a:br>
            <a:r>
              <a:rPr lang="en-GB" sz="2000" dirty="0" smtClean="0"/>
              <a:t>of natural hazards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Specific laws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Scientific research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Monitoring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Preventive planning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Engineering and ecological measures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Protection of buildings</a:t>
            </a:r>
          </a:p>
        </p:txBody>
      </p:sp>
      <p:pic>
        <p:nvPicPr>
          <p:cNvPr id="16" name="Grafik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668779"/>
            <a:ext cx="2017596" cy="154624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867400" y="1447799"/>
            <a:ext cx="762000" cy="9941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6629400" y="1482398"/>
            <a:ext cx="1447800" cy="187040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1" name="Grafik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9640" y="3785394"/>
            <a:ext cx="3863816" cy="2127885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4636568" y="3429000"/>
            <a:ext cx="40699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dirty="0" smtClean="0"/>
              <a:t>HORA – Natural </a:t>
            </a:r>
            <a:r>
              <a:rPr lang="en-GB" sz="1200" b="1" dirty="0" smtClean="0"/>
              <a:t>H</a:t>
            </a:r>
            <a:r>
              <a:rPr lang="en-GB" sz="1200" dirty="0" smtClean="0"/>
              <a:t>azard </a:t>
            </a:r>
            <a:r>
              <a:rPr lang="en-GB" sz="1200" b="1" dirty="0" smtClean="0"/>
              <a:t>O</a:t>
            </a:r>
            <a:r>
              <a:rPr lang="en-GB" sz="1200" dirty="0" smtClean="0"/>
              <a:t>verview and </a:t>
            </a:r>
            <a:r>
              <a:rPr lang="en-GB" sz="1200" b="1" dirty="0" smtClean="0"/>
              <a:t>R</a:t>
            </a:r>
            <a:r>
              <a:rPr lang="en-GB" sz="1200" dirty="0" smtClean="0"/>
              <a:t>isk Assessment </a:t>
            </a:r>
            <a:r>
              <a:rPr lang="en-GB" sz="1200" b="1" dirty="0" smtClean="0"/>
              <a:t>A</a:t>
            </a:r>
            <a:r>
              <a:rPr lang="en-GB" sz="1200" dirty="0" smtClean="0"/>
              <a:t>ustria</a:t>
            </a:r>
          </a:p>
        </p:txBody>
      </p:sp>
      <p:pic>
        <p:nvPicPr>
          <p:cNvPr id="15" name="Picture 14" descr="eu_flag_co_funded_pos_[rgb]_righ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30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74700"/>
            <a:ext cx="8534400" cy="7493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established risk management strategies 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0605" y="2070556"/>
            <a:ext cx="44619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590125" y="1562370"/>
            <a:ext cx="435151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Integrated natural hazard management</a:t>
            </a:r>
          </a:p>
          <a:p>
            <a:r>
              <a:rPr lang="en-GB" sz="2000" i="1" dirty="0" smtClean="0"/>
              <a:t>Precautionary Measures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>
              <a:lnSpc>
                <a:spcPct val="120000"/>
              </a:lnSpc>
            </a:pPr>
            <a:r>
              <a:rPr lang="en-GB" sz="2000" dirty="0" smtClean="0"/>
              <a:t>Part 1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(Months) and years after the disaster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Public information &amp; awareness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Risk transfer (e.g. insurances)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Personal provision (e.g. </a:t>
            </a:r>
            <a:r>
              <a:rPr lang="en-US" sz="2000" dirty="0" smtClean="0"/>
              <a:t>incentives)</a:t>
            </a:r>
            <a:endParaRPr lang="en-GB" sz="2000" dirty="0" smtClean="0"/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>
              <a:lnSpc>
                <a:spcPct val="120000"/>
              </a:lnSpc>
            </a:pPr>
            <a:r>
              <a:rPr lang="en-GB" sz="2000" dirty="0" smtClean="0"/>
              <a:t>Part 2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Shortly before the disaster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Weather forecast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Early warning systems</a:t>
            </a:r>
          </a:p>
        </p:txBody>
      </p:sp>
      <p:pic>
        <p:nvPicPr>
          <p:cNvPr id="16" name="Grafik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668779"/>
            <a:ext cx="2017596" cy="154624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867400" y="2362200"/>
            <a:ext cx="762000" cy="9941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6629400" y="1482398"/>
            <a:ext cx="1447800" cy="187040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12" descr="eu_flag_co_funded_pos_[rgb]_rig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0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1191</Words>
  <Application>Microsoft Office PowerPoint</Application>
  <PresentationFormat>On-screen Show (4:3)</PresentationFormat>
  <Paragraphs>346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Development of master curricula for natural disasters risk management in Western Balkan countries</vt:lpstr>
      <vt:lpstr>Identification of natural disasters</vt:lpstr>
      <vt:lpstr>Identification of natural disasters</vt:lpstr>
      <vt:lpstr>Analysis of established risk management strategies </vt:lpstr>
      <vt:lpstr>Analysis of established risk management strategies </vt:lpstr>
      <vt:lpstr>Analysis of established risk management strategies </vt:lpstr>
      <vt:lpstr>Analysis of established risk management strategies </vt:lpstr>
      <vt:lpstr>Analysis of established risk management strategies </vt:lpstr>
      <vt:lpstr>Analysis of established risk management strategies </vt:lpstr>
      <vt:lpstr>Analysis of responsible institutes</vt:lpstr>
      <vt:lpstr>Analysis of responsible institutes</vt:lpstr>
      <vt:lpstr>Analysis of responsible institutes</vt:lpstr>
      <vt:lpstr>Assessment of risk management aspects</vt:lpstr>
      <vt:lpstr>Assessment of risk management aspects</vt:lpstr>
      <vt:lpstr>Assessment of risk management aspects</vt:lpstr>
      <vt:lpstr>Analysis of EU master curricula</vt:lpstr>
      <vt:lpstr>Analysis of EU master curricula</vt:lpstr>
      <vt:lpstr>Analysis of EU master curricula</vt:lpstr>
      <vt:lpstr>Analysis of EU master curricula</vt:lpstr>
      <vt:lpstr>Analysis of EU master curricula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Milan</cp:lastModifiedBy>
  <cp:revision>79</cp:revision>
  <dcterms:created xsi:type="dcterms:W3CDTF">2006-08-16T00:00:00Z</dcterms:created>
  <dcterms:modified xsi:type="dcterms:W3CDTF">2017-04-07T06:00:37Z</dcterms:modified>
</cp:coreProperties>
</file>